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4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D0973-FF4D-1B46-86FC-E31A0EDC26D8}" type="datetimeFigureOut">
              <a:rPr lang="en-US" smtClean="0"/>
              <a:t>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1A4C-DC01-6948-801D-85A547A5E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109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D0973-FF4D-1B46-86FC-E31A0EDC26D8}" type="datetimeFigureOut">
              <a:rPr lang="en-US" smtClean="0"/>
              <a:t>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1A4C-DC01-6948-801D-85A547A5E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05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D0973-FF4D-1B46-86FC-E31A0EDC26D8}" type="datetimeFigureOut">
              <a:rPr lang="en-US" smtClean="0"/>
              <a:t>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1A4C-DC01-6948-801D-85A547A5E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88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D0973-FF4D-1B46-86FC-E31A0EDC26D8}" type="datetimeFigureOut">
              <a:rPr lang="en-US" smtClean="0"/>
              <a:t>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1A4C-DC01-6948-801D-85A547A5E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31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D0973-FF4D-1B46-86FC-E31A0EDC26D8}" type="datetimeFigureOut">
              <a:rPr lang="en-US" smtClean="0"/>
              <a:t>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1A4C-DC01-6948-801D-85A547A5E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66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D0973-FF4D-1B46-86FC-E31A0EDC26D8}" type="datetimeFigureOut">
              <a:rPr lang="en-US" smtClean="0"/>
              <a:t>7/11/17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1A4C-DC01-6948-801D-85A547A5E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44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D0973-FF4D-1B46-86FC-E31A0EDC26D8}" type="datetimeFigureOut">
              <a:rPr lang="en-US" smtClean="0"/>
              <a:t>7/11/17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1A4C-DC01-6948-801D-85A547A5E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3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D0973-FF4D-1B46-86FC-E31A0EDC26D8}" type="datetimeFigureOut">
              <a:rPr lang="en-US" smtClean="0"/>
              <a:t>7/11/17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1A4C-DC01-6948-801D-85A547A5E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41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D0973-FF4D-1B46-86FC-E31A0EDC26D8}" type="datetimeFigureOut">
              <a:rPr lang="en-US" smtClean="0"/>
              <a:t>7/11/17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1A4C-DC01-6948-801D-85A547A5E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6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D0973-FF4D-1B46-86FC-E31A0EDC26D8}" type="datetimeFigureOut">
              <a:rPr lang="en-US" smtClean="0"/>
              <a:t>7/11/17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1A4C-DC01-6948-801D-85A547A5E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48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D0973-FF4D-1B46-86FC-E31A0EDC26D8}" type="datetimeFigureOut">
              <a:rPr lang="en-US" smtClean="0"/>
              <a:t>7/11/17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1A4C-DC01-6948-801D-85A547A5E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16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D0973-FF4D-1B46-86FC-E31A0EDC26D8}" type="datetimeFigureOut">
              <a:rPr lang="en-US" smtClean="0"/>
              <a:t>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D1A4C-DC01-6948-801D-85A547A5E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329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8044" y="546029"/>
            <a:ext cx="87478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A Root of Depression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Psalm 6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446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1130" y="114506"/>
            <a:ext cx="865289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FFFFFF"/>
                </a:solidFill>
              </a:rPr>
              <a:t>I </a:t>
            </a:r>
            <a:r>
              <a:rPr lang="en-US" sz="4000" b="1" i="1" dirty="0">
                <a:solidFill>
                  <a:srgbClr val="FFFFFF"/>
                </a:solidFill>
              </a:rPr>
              <a:t>am pining away, my bones are dismayed, my soul is greatly dismayed, I am weary with my sighing, I make my bed swim, I dissolve my couch with my tears, my eye has wasted away</a:t>
            </a:r>
            <a:r>
              <a:rPr lang="en-US" sz="4000" b="1" i="1" dirty="0" smtClean="0">
                <a:solidFill>
                  <a:srgbClr val="FFFFFF"/>
                </a:solidFill>
              </a:rPr>
              <a:t>…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dirty="0">
                <a:solidFill>
                  <a:srgbClr val="FFFFFF"/>
                </a:solidFill>
              </a:rPr>
              <a:t>(Ps. 6:2b-3a, 6-7a)</a:t>
            </a:r>
            <a:r>
              <a:rPr lang="en-US" sz="4000" dirty="0" smtClean="0">
                <a:solidFill>
                  <a:srgbClr val="FFFFFF"/>
                </a:solidFill>
                <a:effectLst/>
              </a:rPr>
              <a:t> </a:t>
            </a:r>
            <a:endParaRPr lang="en-US" sz="4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594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1130" y="114506"/>
            <a:ext cx="865289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i="1" dirty="0">
                <a:solidFill>
                  <a:srgbClr val="FFFFFF"/>
                </a:solidFill>
              </a:rPr>
              <a:t>…groaning all day long…my vitality drained away</a:t>
            </a:r>
            <a:r>
              <a:rPr lang="en-US" sz="4000" b="1" i="1" dirty="0" smtClean="0">
                <a:solidFill>
                  <a:srgbClr val="FFFFFF"/>
                </a:solidFill>
              </a:rPr>
              <a:t>…no </a:t>
            </a:r>
            <a:r>
              <a:rPr lang="en-US" sz="4000" b="1" i="1" dirty="0">
                <a:solidFill>
                  <a:srgbClr val="FFFFFF"/>
                </a:solidFill>
              </a:rPr>
              <a:t>soundness in my flesh, no health in my bones, a heavy burden, benumbed, badly crushed, strength fails me, light of my eyes gone from me</a:t>
            </a:r>
            <a:r>
              <a:rPr lang="en-US" sz="4000" b="1" i="1" dirty="0" smtClean="0">
                <a:solidFill>
                  <a:srgbClr val="FFFFFF"/>
                </a:solidFill>
              </a:rPr>
              <a:t>…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dirty="0" smtClean="0">
                <a:solidFill>
                  <a:srgbClr val="FFFFFF"/>
                </a:solidFill>
              </a:rPr>
              <a:t>(selected phrases from Psalms 32 &amp; 38) </a:t>
            </a:r>
            <a:endParaRPr lang="en-US" sz="4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594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1130" y="114506"/>
            <a:ext cx="86528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FF"/>
                </a:solidFill>
              </a:rPr>
              <a:t>The </a:t>
            </a:r>
            <a:r>
              <a:rPr lang="en-US" sz="4000" b="1" dirty="0">
                <a:solidFill>
                  <a:srgbClr val="FFFFFF"/>
                </a:solidFill>
              </a:rPr>
              <a:t>Shepherd/King, the Sweet Singer of </a:t>
            </a:r>
            <a:r>
              <a:rPr lang="en-US" sz="4000" b="1" dirty="0" smtClean="0">
                <a:solidFill>
                  <a:srgbClr val="FFFFFF"/>
                </a:solidFill>
              </a:rPr>
              <a:t>Israel </a:t>
            </a:r>
            <a:r>
              <a:rPr lang="mr-IN" sz="4000" b="1" dirty="0" smtClean="0">
                <a:solidFill>
                  <a:srgbClr val="FFFFFF"/>
                </a:solidFill>
              </a:rPr>
              <a:t>–</a:t>
            </a:r>
            <a:r>
              <a:rPr lang="en-US" sz="4000" b="1" dirty="0" smtClean="0">
                <a:solidFill>
                  <a:srgbClr val="FFFFFF"/>
                </a:solidFill>
              </a:rPr>
              <a:t> depressed?</a:t>
            </a:r>
            <a:r>
              <a:rPr lang="en-US" sz="4000" b="1" dirty="0" smtClean="0">
                <a:solidFill>
                  <a:srgbClr val="FFFFFF"/>
                </a:solidFill>
                <a:effectLst/>
              </a:rPr>
              <a:t> </a:t>
            </a:r>
            <a:r>
              <a:rPr lang="en-US" sz="4000" dirty="0" smtClean="0">
                <a:solidFill>
                  <a:srgbClr val="FFFFFF"/>
                </a:solidFill>
              </a:rPr>
              <a:t> </a:t>
            </a:r>
            <a:endParaRPr lang="en-US" sz="4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594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1130" y="114506"/>
            <a:ext cx="86528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FF"/>
                </a:solidFill>
              </a:rPr>
              <a:t>There is such a thing as false guilt, </a:t>
            </a:r>
            <a:r>
              <a:rPr lang="en-US" sz="4000" dirty="0" smtClean="0">
                <a:solidFill>
                  <a:srgbClr val="FFFFFF"/>
                </a:solidFill>
              </a:rPr>
              <a:t> 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3530" y="1726939"/>
            <a:ext cx="86528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FF"/>
                </a:solidFill>
              </a:rPr>
              <a:t>but David’s guilt was the real thing.</a:t>
            </a:r>
            <a:r>
              <a:rPr lang="en-US" sz="4000" dirty="0" smtClean="0">
                <a:solidFill>
                  <a:srgbClr val="FFFFFF"/>
                </a:solidFill>
              </a:rPr>
              <a:t> </a:t>
            </a:r>
            <a:endParaRPr lang="en-US" sz="4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594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1130" y="114506"/>
            <a:ext cx="86528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</a:rPr>
              <a:t>When a person’s thoughts accuse him </a:t>
            </a:r>
            <a:r>
              <a:rPr lang="en-US" sz="4000" b="1" dirty="0" smtClean="0">
                <a:solidFill>
                  <a:srgbClr val="FFFFFF"/>
                </a:solidFill>
              </a:rPr>
              <a:t>that </a:t>
            </a:r>
            <a:r>
              <a:rPr lang="en-US" sz="4000" b="1" dirty="0">
                <a:solidFill>
                  <a:srgbClr val="FFFFFF"/>
                </a:solidFill>
              </a:rPr>
              <a:t>his actions </a:t>
            </a:r>
            <a:r>
              <a:rPr lang="en-US" sz="4000" b="1" dirty="0" smtClean="0">
                <a:solidFill>
                  <a:srgbClr val="FFFFFF"/>
                </a:solidFill>
              </a:rPr>
              <a:t>are </a:t>
            </a:r>
            <a:r>
              <a:rPr lang="en-US" sz="4000" b="1" dirty="0">
                <a:solidFill>
                  <a:srgbClr val="FFFFFF"/>
                </a:solidFill>
              </a:rPr>
              <a:t>contrary to his values</a:t>
            </a:r>
            <a:r>
              <a:rPr lang="en-US" sz="4000" b="1" dirty="0" smtClean="0">
                <a:solidFill>
                  <a:srgbClr val="FFFFFF"/>
                </a:solidFill>
              </a:rPr>
              <a:t>, he’s susceptible </a:t>
            </a:r>
            <a:r>
              <a:rPr lang="en-US" sz="4000" b="1" dirty="0">
                <a:solidFill>
                  <a:srgbClr val="FFFFFF"/>
                </a:solidFill>
              </a:rPr>
              <a:t>to </a:t>
            </a:r>
            <a:r>
              <a:rPr lang="en-US" sz="4000" b="1" dirty="0" smtClean="0">
                <a:solidFill>
                  <a:srgbClr val="FFFFFF"/>
                </a:solidFill>
              </a:rPr>
              <a:t>depression.</a:t>
            </a:r>
            <a:r>
              <a:rPr lang="en-US" sz="4000" b="1" dirty="0" smtClean="0">
                <a:solidFill>
                  <a:srgbClr val="FFFFFF"/>
                </a:solidFill>
                <a:effectLst/>
              </a:rPr>
              <a:t> </a:t>
            </a:r>
            <a:r>
              <a:rPr lang="en-US" sz="4000" dirty="0" smtClean="0">
                <a:solidFill>
                  <a:srgbClr val="FFFFFF"/>
                </a:solidFill>
              </a:rPr>
              <a:t> </a:t>
            </a:r>
            <a:endParaRPr lang="en-US" sz="4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594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1130" y="114506"/>
            <a:ext cx="86528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FF"/>
                </a:solidFill>
              </a:rPr>
              <a:t>If the </a:t>
            </a:r>
            <a:r>
              <a:rPr lang="en-US" sz="4000" b="1" dirty="0">
                <a:solidFill>
                  <a:srgbClr val="FFFFFF"/>
                </a:solidFill>
              </a:rPr>
              <a:t>root of the depression that you’re experiencing is real guilt over </a:t>
            </a:r>
            <a:r>
              <a:rPr lang="en-US" sz="4000" b="1" dirty="0" smtClean="0">
                <a:solidFill>
                  <a:srgbClr val="FFFFFF"/>
                </a:solidFill>
              </a:rPr>
              <a:t>sin,</a:t>
            </a:r>
            <a:r>
              <a:rPr lang="en-US" sz="4000" b="1" dirty="0">
                <a:solidFill>
                  <a:srgbClr val="FFFFFF"/>
                </a:solidFill>
              </a:rPr>
              <a:t>  </a:t>
            </a:r>
            <a:r>
              <a:rPr lang="en-US" sz="4000" b="1" dirty="0" smtClean="0">
                <a:solidFill>
                  <a:srgbClr val="FFFFFF"/>
                </a:solidFill>
              </a:rPr>
              <a:t>don’t </a:t>
            </a:r>
            <a:r>
              <a:rPr lang="en-US" sz="4000" b="1" dirty="0">
                <a:solidFill>
                  <a:srgbClr val="FFFFFF"/>
                </a:solidFill>
              </a:rPr>
              <a:t>try to ignore or tranquilize </a:t>
            </a:r>
            <a:r>
              <a:rPr lang="en-US" sz="4000" b="1" dirty="0" smtClean="0">
                <a:solidFill>
                  <a:srgbClr val="FFFFFF"/>
                </a:solidFill>
              </a:rPr>
              <a:t>it </a:t>
            </a:r>
            <a:r>
              <a:rPr lang="en-US" sz="4000" b="1" dirty="0">
                <a:solidFill>
                  <a:srgbClr val="FFFFFF"/>
                </a:solidFill>
              </a:rPr>
              <a:t>away</a:t>
            </a:r>
            <a:r>
              <a:rPr lang="en-US" sz="4000" b="1" dirty="0" smtClean="0">
                <a:solidFill>
                  <a:srgbClr val="FFFFFF"/>
                </a:solidFill>
              </a:rPr>
              <a:t>.  </a:t>
            </a:r>
            <a:r>
              <a:rPr lang="en-US" sz="4000" b="1" dirty="0" smtClean="0">
                <a:solidFill>
                  <a:srgbClr val="FFFFFF"/>
                </a:solidFill>
                <a:effectLst/>
              </a:rPr>
              <a:t> </a:t>
            </a:r>
            <a:r>
              <a:rPr lang="en-US" sz="4000" dirty="0" smtClean="0">
                <a:solidFill>
                  <a:srgbClr val="FFFFFF"/>
                </a:solidFill>
              </a:rPr>
              <a:t> 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3530" y="2344188"/>
            <a:ext cx="86528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FF"/>
                </a:solidFill>
              </a:rPr>
              <a:t>Deal with it and get on joyfully with life! </a:t>
            </a:r>
            <a:r>
              <a:rPr lang="en-US" sz="4000" dirty="0" smtClean="0">
                <a:solidFill>
                  <a:srgbClr val="FFFFFF"/>
                </a:solidFill>
              </a:rPr>
              <a:t> </a:t>
            </a:r>
            <a:endParaRPr lang="en-US" sz="4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594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0594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190</Words>
  <Application>Microsoft Macintosh PowerPoint</Application>
  <PresentationFormat>On-screen Show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Berean Fellowship of Churches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Arthur VanCampen</dc:creator>
  <cp:lastModifiedBy>Arthur VanCampen</cp:lastModifiedBy>
  <cp:revision>5</cp:revision>
  <dcterms:created xsi:type="dcterms:W3CDTF">2017-07-11T15:51:07Z</dcterms:created>
  <dcterms:modified xsi:type="dcterms:W3CDTF">2017-07-11T16:40:41Z</dcterms:modified>
</cp:coreProperties>
</file>