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9" r:id="rId9"/>
    <p:sldId id="268"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3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6993BC-123F-C640-929F-30A95F2B88BF}"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1103409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993BC-123F-C640-929F-30A95F2B88BF}"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77666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993BC-123F-C640-929F-30A95F2B88BF}"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124335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6993BC-123F-C640-929F-30A95F2B88BF}"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13769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993BC-123F-C640-929F-30A95F2B88BF}"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32850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6993BC-123F-C640-929F-30A95F2B88BF}"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246288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6993BC-123F-C640-929F-30A95F2B88BF}" type="datetimeFigureOut">
              <a:rPr lang="en-US" smtClean="0"/>
              <a:t>7/5/17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1418591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6993BC-123F-C640-929F-30A95F2B88BF}" type="datetimeFigureOut">
              <a:rPr lang="en-US" smtClean="0"/>
              <a:t>7/5/17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379312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93BC-123F-C640-929F-30A95F2B88BF}" type="datetimeFigureOut">
              <a:rPr lang="en-US" smtClean="0"/>
              <a:t>7/5/17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70639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93BC-123F-C640-929F-30A95F2B88BF}"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2131236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93BC-123F-C640-929F-30A95F2B88BF}"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4C417-A786-E34B-A602-EB95EC77F96A}" type="slidenum">
              <a:rPr lang="en-US" smtClean="0"/>
              <a:t>‹#›</a:t>
            </a:fld>
            <a:endParaRPr lang="en-US"/>
          </a:p>
        </p:txBody>
      </p:sp>
    </p:spTree>
    <p:extLst>
      <p:ext uri="{BB962C8B-B14F-4D97-AF65-F5344CB8AC3E}">
        <p14:creationId xmlns:p14="http://schemas.microsoft.com/office/powerpoint/2010/main" val="1508637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993BC-123F-C640-929F-30A95F2B88BF}" type="datetimeFigureOut">
              <a:rPr lang="en-US" smtClean="0"/>
              <a:t>7/5/17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4C417-A786-E34B-A602-EB95EC77F96A}" type="slidenum">
              <a:rPr lang="en-US" smtClean="0"/>
              <a:t>‹#›</a:t>
            </a:fld>
            <a:endParaRPr lang="en-US"/>
          </a:p>
        </p:txBody>
      </p:sp>
    </p:spTree>
    <p:extLst>
      <p:ext uri="{BB962C8B-B14F-4D97-AF65-F5344CB8AC3E}">
        <p14:creationId xmlns:p14="http://schemas.microsoft.com/office/powerpoint/2010/main" val="168977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407" y="697957"/>
            <a:ext cx="8855122" cy="1261884"/>
          </a:xfrm>
          <a:prstGeom prst="rect">
            <a:avLst/>
          </a:prstGeom>
          <a:noFill/>
        </p:spPr>
        <p:txBody>
          <a:bodyPr wrap="square" rtlCol="0">
            <a:spAutoFit/>
          </a:bodyPr>
          <a:lstStyle/>
          <a:p>
            <a:r>
              <a:rPr lang="en-US" sz="4400" b="1" dirty="0" smtClean="0">
                <a:solidFill>
                  <a:srgbClr val="FFFFFF"/>
                </a:solidFill>
              </a:rPr>
              <a:t>Waking Up With A Knife In Your Back</a:t>
            </a:r>
          </a:p>
          <a:p>
            <a:pPr algn="ctr"/>
            <a:r>
              <a:rPr lang="en-US" sz="3200" b="1" dirty="0" smtClean="0">
                <a:solidFill>
                  <a:srgbClr val="FFFFFF"/>
                </a:solidFill>
              </a:rPr>
              <a:t>Psalm 3</a:t>
            </a:r>
            <a:endParaRPr lang="en-US" sz="3200" b="1" dirty="0">
              <a:solidFill>
                <a:srgbClr val="FFFFFF"/>
              </a:solidFill>
            </a:endParaRPr>
          </a:p>
        </p:txBody>
      </p:sp>
    </p:spTree>
    <p:extLst>
      <p:ext uri="{BB962C8B-B14F-4D97-AF65-F5344CB8AC3E}">
        <p14:creationId xmlns:p14="http://schemas.microsoft.com/office/powerpoint/2010/main" val="14194435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1323439"/>
          </a:xfrm>
          <a:prstGeom prst="rect">
            <a:avLst/>
          </a:prstGeom>
        </p:spPr>
        <p:txBody>
          <a:bodyPr wrap="square">
            <a:spAutoFit/>
          </a:bodyPr>
          <a:lstStyle/>
          <a:p>
            <a:pPr algn="ctr"/>
            <a:r>
              <a:rPr lang="en-US" sz="4000" dirty="0" smtClean="0">
                <a:solidFill>
                  <a:srgbClr val="FFFFFF"/>
                </a:solidFill>
              </a:rPr>
              <a:t>His words in Psalm 3 tell us how we can handle a similar situation</a:t>
            </a:r>
            <a:r>
              <a:rPr lang="en-US" sz="4000" i="1" dirty="0" smtClean="0">
                <a:solidFill>
                  <a:srgbClr val="FFFFFF"/>
                </a:solidFill>
              </a:rPr>
              <a:t>. </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1498818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88181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171" y="126150"/>
            <a:ext cx="8740714" cy="4401205"/>
          </a:xfrm>
          <a:prstGeom prst="rect">
            <a:avLst/>
          </a:prstGeom>
        </p:spPr>
        <p:txBody>
          <a:bodyPr wrap="square">
            <a:spAutoFit/>
          </a:bodyPr>
          <a:lstStyle/>
          <a:p>
            <a:pPr algn="ctr"/>
            <a:r>
              <a:rPr lang="en-US" sz="4000" b="1" dirty="0">
                <a:solidFill>
                  <a:schemeClr val="bg1"/>
                </a:solidFill>
              </a:rPr>
              <a:t>Have you ever had someone close to </a:t>
            </a:r>
            <a:r>
              <a:rPr lang="en-US" sz="4000" b="1" dirty="0" smtClean="0">
                <a:solidFill>
                  <a:schemeClr val="bg1"/>
                </a:solidFill>
              </a:rPr>
              <a:t>you turn </a:t>
            </a:r>
            <a:r>
              <a:rPr lang="en-US" sz="4000" b="1" dirty="0">
                <a:solidFill>
                  <a:schemeClr val="bg1"/>
                </a:solidFill>
              </a:rPr>
              <a:t>on you and become your enemy? </a:t>
            </a:r>
            <a:endParaRPr lang="en-US" sz="4000" b="1" dirty="0" smtClean="0">
              <a:solidFill>
                <a:schemeClr val="bg1"/>
              </a:solidFill>
            </a:endParaRPr>
          </a:p>
          <a:p>
            <a:endParaRPr lang="en-US" sz="4000" b="1" dirty="0">
              <a:solidFill>
                <a:schemeClr val="bg1"/>
              </a:solidFill>
            </a:endParaRPr>
          </a:p>
          <a:p>
            <a:pPr algn="ctr"/>
            <a:r>
              <a:rPr lang="en-US" sz="4000" b="1" dirty="0" smtClean="0">
                <a:solidFill>
                  <a:schemeClr val="bg1"/>
                </a:solidFill>
              </a:rPr>
              <a:t>What do you do when you’ve been stabbed in the back and the whole world seems to be against you?</a:t>
            </a:r>
            <a:r>
              <a:rPr lang="en-US" sz="4000" b="1" dirty="0" smtClean="0">
                <a:solidFill>
                  <a:schemeClr val="bg1"/>
                </a:solidFill>
                <a:effectLst/>
              </a:rPr>
              <a:t> </a:t>
            </a:r>
            <a:endParaRPr lang="en-US" sz="4000" b="1" dirty="0">
              <a:solidFill>
                <a:schemeClr val="bg1"/>
              </a:solidFill>
            </a:endParaRP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171" y="126150"/>
            <a:ext cx="8740714" cy="1200329"/>
          </a:xfrm>
          <a:prstGeom prst="rect">
            <a:avLst/>
          </a:prstGeom>
        </p:spPr>
        <p:txBody>
          <a:bodyPr wrap="square">
            <a:spAutoFit/>
          </a:bodyPr>
          <a:lstStyle/>
          <a:p>
            <a:pPr algn="ctr"/>
            <a:r>
              <a:rPr lang="en-US" sz="4000" b="1" dirty="0" smtClean="0">
                <a:solidFill>
                  <a:schemeClr val="bg1"/>
                </a:solidFill>
              </a:rPr>
              <a:t>David’s Dilemma</a:t>
            </a:r>
          </a:p>
          <a:p>
            <a:pPr algn="ctr"/>
            <a:r>
              <a:rPr lang="en-US" sz="3200" b="1" dirty="0" smtClean="0">
                <a:solidFill>
                  <a:schemeClr val="bg1"/>
                </a:solidFill>
              </a:rPr>
              <a:t>2 Samuel 7:1-16:8</a:t>
            </a:r>
            <a:endParaRPr lang="en-US" sz="3200" b="1" dirty="0">
              <a:solidFill>
                <a:schemeClr val="bg1"/>
              </a:solidFill>
            </a:endParaRP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2554545"/>
          </a:xfrm>
          <a:prstGeom prst="rect">
            <a:avLst/>
          </a:prstGeom>
        </p:spPr>
        <p:txBody>
          <a:bodyPr wrap="square">
            <a:spAutoFit/>
          </a:bodyPr>
          <a:lstStyle/>
          <a:p>
            <a:pPr algn="ctr"/>
            <a:r>
              <a:rPr lang="en-US" sz="4000" i="1" dirty="0" smtClean="0">
                <a:solidFill>
                  <a:srgbClr val="FFFFFF"/>
                </a:solidFill>
              </a:rPr>
              <a:t>Oh </a:t>
            </a:r>
            <a:r>
              <a:rPr lang="en-US" sz="4000" i="1" dirty="0">
                <a:solidFill>
                  <a:srgbClr val="FFFFFF"/>
                </a:solidFill>
              </a:rPr>
              <a:t>Lord, how my adversaries have increased!  Many are rising up against me.  Many are saying of my soul, ‘There is no deliverance for him in God</a:t>
            </a:r>
            <a:r>
              <a:rPr lang="en-US" sz="4000" i="1" dirty="0" smtClean="0">
                <a:solidFill>
                  <a:srgbClr val="FFFFFF"/>
                </a:solidFill>
              </a:rPr>
              <a:t>.’</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1323439"/>
          </a:xfrm>
          <a:prstGeom prst="rect">
            <a:avLst/>
          </a:prstGeom>
        </p:spPr>
        <p:txBody>
          <a:bodyPr wrap="square">
            <a:spAutoFit/>
          </a:bodyPr>
          <a:lstStyle/>
          <a:p>
            <a:pPr algn="ctr"/>
            <a:r>
              <a:rPr lang="en-US" sz="4000" i="1" dirty="0" smtClean="0">
                <a:solidFill>
                  <a:srgbClr val="FFFFFF"/>
                </a:solidFill>
              </a:rPr>
              <a:t>You, O Lord, are a shield about me,</a:t>
            </a:r>
            <a:r>
              <a:rPr lang="en-US" sz="4000" i="1" dirty="0">
                <a:solidFill>
                  <a:srgbClr val="FFFFFF"/>
                </a:solidFill>
              </a:rPr>
              <a:t> </a:t>
            </a:r>
            <a:r>
              <a:rPr lang="en-US" sz="4000" i="1" dirty="0" smtClean="0">
                <a:solidFill>
                  <a:srgbClr val="FFFFFF"/>
                </a:solidFill>
              </a:rPr>
              <a:t>my glory, and the One who lifts my head.</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1938992"/>
          </a:xfrm>
          <a:prstGeom prst="rect">
            <a:avLst/>
          </a:prstGeom>
        </p:spPr>
        <p:txBody>
          <a:bodyPr wrap="square">
            <a:spAutoFit/>
          </a:bodyPr>
          <a:lstStyle/>
          <a:p>
            <a:pPr algn="ctr"/>
            <a:r>
              <a:rPr lang="en-US" sz="4000" i="1" dirty="0" smtClean="0">
                <a:solidFill>
                  <a:srgbClr val="FFFFFF"/>
                </a:solidFill>
              </a:rPr>
              <a:t>I was </a:t>
            </a:r>
            <a:r>
              <a:rPr lang="en-US" sz="4000" i="1" dirty="0">
                <a:solidFill>
                  <a:srgbClr val="FFFFFF"/>
                </a:solidFill>
              </a:rPr>
              <a:t>crying to the LORD with my voice, and He answered me from His holy mountain.  Think about this</a:t>
            </a:r>
            <a:r>
              <a:rPr lang="en-US" sz="4000" i="1" dirty="0" smtClean="0">
                <a:solidFill>
                  <a:srgbClr val="FFFFFF"/>
                </a:solidFill>
              </a:rPr>
              <a:t>!</a:t>
            </a:r>
            <a:r>
              <a:rPr lang="en-US" sz="4000" dirty="0" smtClean="0">
                <a:solidFill>
                  <a:srgbClr val="FFFFFF"/>
                </a:solidFill>
              </a:rPr>
              <a:t> </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2554545"/>
          </a:xfrm>
          <a:prstGeom prst="rect">
            <a:avLst/>
          </a:prstGeom>
        </p:spPr>
        <p:txBody>
          <a:bodyPr wrap="square">
            <a:spAutoFit/>
          </a:bodyPr>
          <a:lstStyle/>
          <a:p>
            <a:pPr algn="ctr"/>
            <a:r>
              <a:rPr lang="en-US" sz="4000" i="1" dirty="0" smtClean="0">
                <a:solidFill>
                  <a:srgbClr val="FFFFFF"/>
                </a:solidFill>
              </a:rPr>
              <a:t>I lay down and slept; I awoke, for the LORD sustains me, I will not be afraid of ten thousands of people who have set themselves against me round about. </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42251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1323439"/>
          </a:xfrm>
          <a:prstGeom prst="rect">
            <a:avLst/>
          </a:prstGeom>
        </p:spPr>
        <p:txBody>
          <a:bodyPr wrap="square">
            <a:spAutoFit/>
          </a:bodyPr>
          <a:lstStyle/>
          <a:p>
            <a:pPr algn="ctr"/>
            <a:r>
              <a:rPr lang="en-US" sz="4000" i="1" dirty="0" smtClean="0">
                <a:solidFill>
                  <a:srgbClr val="FFFFFF"/>
                </a:solidFill>
              </a:rPr>
              <a:t>Arise</a:t>
            </a:r>
            <a:r>
              <a:rPr lang="en-US" sz="4000" i="1" dirty="0">
                <a:solidFill>
                  <a:srgbClr val="FFFFFF"/>
                </a:solidFill>
              </a:rPr>
              <a:t>, O LORD; deliver me, O my God</a:t>
            </a:r>
            <a:r>
              <a:rPr lang="en-US" sz="4000" i="1" dirty="0" smtClean="0">
                <a:solidFill>
                  <a:srgbClr val="FFFFFF"/>
                </a:solidFill>
              </a:rPr>
              <a:t>!  Strike my enemies on the jaw!</a:t>
            </a:r>
            <a:r>
              <a:rPr lang="en-US" sz="4000" dirty="0" smtClean="0">
                <a:solidFill>
                  <a:srgbClr val="FFFFFF"/>
                </a:solidFill>
              </a:rPr>
              <a:t> </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1498818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81" y="128543"/>
            <a:ext cx="8511900" cy="3170099"/>
          </a:xfrm>
          <a:prstGeom prst="rect">
            <a:avLst/>
          </a:prstGeom>
        </p:spPr>
        <p:txBody>
          <a:bodyPr wrap="square">
            <a:spAutoFit/>
          </a:bodyPr>
          <a:lstStyle/>
          <a:p>
            <a:pPr algn="ctr"/>
            <a:r>
              <a:rPr lang="en-US" sz="4000" dirty="0" smtClean="0">
                <a:solidFill>
                  <a:srgbClr val="FFFFFF"/>
                </a:solidFill>
              </a:rPr>
              <a:t>When he was “stabbed in the back” by people close to him, David focused his attention on God who was his protector, the lifter of his head, and the responder to his prayers.</a:t>
            </a:r>
            <a:r>
              <a:rPr lang="en-US" sz="4000" dirty="0">
                <a:solidFill>
                  <a:srgbClr val="FFFFFF"/>
                </a:solidFill>
              </a:rPr>
              <a:t> </a:t>
            </a:r>
            <a:r>
              <a:rPr lang="en-US" sz="4000" dirty="0">
                <a:solidFill>
                  <a:srgbClr val="FFFFFF"/>
                </a:solidFill>
              </a:rPr>
              <a:t> </a:t>
            </a:r>
          </a:p>
        </p:txBody>
      </p:sp>
    </p:spTree>
    <p:extLst>
      <p:ext uri="{BB962C8B-B14F-4D97-AF65-F5344CB8AC3E}">
        <p14:creationId xmlns:p14="http://schemas.microsoft.com/office/powerpoint/2010/main" val="1498818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194</Words>
  <Application>Microsoft Macintosh PowerPoint</Application>
  <PresentationFormat>On-screen Show (4:3)</PresentationFormat>
  <Paragraphs>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Berean Fellowship of Churches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VanCampen</dc:creator>
  <cp:lastModifiedBy>Arthur VanCampen</cp:lastModifiedBy>
  <cp:revision>5</cp:revision>
  <dcterms:created xsi:type="dcterms:W3CDTF">2017-07-04T20:42:06Z</dcterms:created>
  <dcterms:modified xsi:type="dcterms:W3CDTF">2017-07-05T15:43:12Z</dcterms:modified>
</cp:coreProperties>
</file>