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57AE-2BEA-4C3B-BBA2-E7BA060B4BB4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DF85-C40A-46C2-8321-2F19349ED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6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57AE-2BEA-4C3B-BBA2-E7BA060B4BB4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DF85-C40A-46C2-8321-2F19349ED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72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57AE-2BEA-4C3B-BBA2-E7BA060B4BB4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DF85-C40A-46C2-8321-2F19349ED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3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57AE-2BEA-4C3B-BBA2-E7BA060B4BB4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DF85-C40A-46C2-8321-2F19349ED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97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57AE-2BEA-4C3B-BBA2-E7BA060B4BB4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DF85-C40A-46C2-8321-2F19349ED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80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57AE-2BEA-4C3B-BBA2-E7BA060B4BB4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DF85-C40A-46C2-8321-2F19349ED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2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57AE-2BEA-4C3B-BBA2-E7BA060B4BB4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DF85-C40A-46C2-8321-2F19349ED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3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57AE-2BEA-4C3B-BBA2-E7BA060B4BB4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DF85-C40A-46C2-8321-2F19349ED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57AE-2BEA-4C3B-BBA2-E7BA060B4BB4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DF85-C40A-46C2-8321-2F19349ED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44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57AE-2BEA-4C3B-BBA2-E7BA060B4BB4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DF85-C40A-46C2-8321-2F19349ED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57AE-2BEA-4C3B-BBA2-E7BA060B4BB4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DF85-C40A-46C2-8321-2F19349ED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8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557AE-2BEA-4C3B-BBA2-E7BA060B4BB4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5DF85-C40A-46C2-8321-2F19349ED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120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0386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0" y="114300"/>
            <a:ext cx="8458200" cy="413385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Franklin Gothic Demi Cond" panose="020B0706030402020204" pitchFamily="34" charset="0"/>
              </a:rPr>
              <a:t>A second way to protect your identity is to </a:t>
            </a:r>
            <a:r>
              <a:rPr lang="en-US" sz="4000" u="sng" dirty="0">
                <a:solidFill>
                  <a:srgbClr val="00B0F0"/>
                </a:solidFill>
                <a:latin typeface="Franklin Gothic Demi Cond" panose="020B0706030402020204" pitchFamily="34" charset="0"/>
              </a:rPr>
              <a:t>know</a:t>
            </a:r>
            <a:r>
              <a:rPr lang="en-US" sz="4000" dirty="0">
                <a:latin typeface="Franklin Gothic Demi Cond" panose="020B0706030402020204" pitchFamily="34" charset="0"/>
              </a:rPr>
              <a:t> your real identity.</a:t>
            </a:r>
          </a:p>
        </p:txBody>
      </p:sp>
    </p:spTree>
    <p:extLst>
      <p:ext uri="{BB962C8B-B14F-4D97-AF65-F5344CB8AC3E}">
        <p14:creationId xmlns:p14="http://schemas.microsoft.com/office/powerpoint/2010/main" val="2711568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0" y="114300"/>
            <a:ext cx="8458200" cy="413385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Franklin Gothic Demi Cond" panose="020B0706030402020204" pitchFamily="34" charset="0"/>
              </a:rPr>
              <a:t>We must live </a:t>
            </a:r>
            <a:r>
              <a:rPr lang="en-US" sz="4000" u="sng" dirty="0">
                <a:solidFill>
                  <a:srgbClr val="00B0F0"/>
                </a:solidFill>
                <a:latin typeface="Franklin Gothic Demi Cond" panose="020B0706030402020204" pitchFamily="34" charset="0"/>
              </a:rPr>
              <a:t>intentionally</a:t>
            </a:r>
            <a:r>
              <a:rPr lang="en-US" sz="4000" dirty="0">
                <a:latin typeface="Franklin Gothic Demi Cond" panose="020B0706030402020204" pitchFamily="34" charset="0"/>
              </a:rPr>
              <a:t> to always be secure in our identity.</a:t>
            </a:r>
          </a:p>
        </p:txBody>
      </p:sp>
    </p:spTree>
    <p:extLst>
      <p:ext uri="{BB962C8B-B14F-4D97-AF65-F5344CB8AC3E}">
        <p14:creationId xmlns:p14="http://schemas.microsoft.com/office/powerpoint/2010/main" val="4256891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0" y="114300"/>
            <a:ext cx="8458200" cy="413385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Franklin Gothic Demi Cond" panose="020B0706030402020204" pitchFamily="34" charset="0"/>
              </a:rPr>
              <a:t>Finally, we must </a:t>
            </a:r>
            <a:r>
              <a:rPr lang="en-US" sz="4000" u="sng" dirty="0">
                <a:solidFill>
                  <a:srgbClr val="00B0F0"/>
                </a:solidFill>
                <a:latin typeface="Franklin Gothic Demi Cond" panose="020B0706030402020204" pitchFamily="34" charset="0"/>
              </a:rPr>
              <a:t>fight</a:t>
            </a:r>
            <a:r>
              <a:rPr lang="en-US" sz="4000" dirty="0">
                <a:latin typeface="Franklin Gothic Demi Cond" panose="020B0706030402020204" pitchFamily="34" charset="0"/>
              </a:rPr>
              <a:t> for our identity in Christ.</a:t>
            </a:r>
          </a:p>
        </p:txBody>
      </p:sp>
    </p:spTree>
    <p:extLst>
      <p:ext uri="{BB962C8B-B14F-4D97-AF65-F5344CB8AC3E}">
        <p14:creationId xmlns:p14="http://schemas.microsoft.com/office/powerpoint/2010/main" val="2521424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0" y="114300"/>
            <a:ext cx="8458200" cy="413385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Franklin Gothic Demi Cond" panose="020B0706030402020204" pitchFamily="34" charset="0"/>
              </a:rPr>
              <a:t>Following Christ is who you </a:t>
            </a:r>
            <a:r>
              <a:rPr lang="en-US" sz="4000" u="sng" dirty="0">
                <a:solidFill>
                  <a:srgbClr val="00B0F0"/>
                </a:solidFill>
                <a:latin typeface="Franklin Gothic Demi Cond" panose="020B0706030402020204" pitchFamily="34" charset="0"/>
              </a:rPr>
              <a:t>are</a:t>
            </a:r>
            <a:r>
              <a:rPr lang="en-US" sz="4000" dirty="0">
                <a:latin typeface="Franklin Gothic Demi Cond" panose="020B0706030402020204" pitchFamily="34" charset="0"/>
              </a:rPr>
              <a:t> and not a set of rules to keep or how hard you work. </a:t>
            </a:r>
          </a:p>
        </p:txBody>
      </p:sp>
    </p:spTree>
    <p:extLst>
      <p:ext uri="{BB962C8B-B14F-4D97-AF65-F5344CB8AC3E}">
        <p14:creationId xmlns:p14="http://schemas.microsoft.com/office/powerpoint/2010/main" val="3969786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0" y="114299"/>
            <a:ext cx="8458200" cy="656272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u="sng" dirty="0">
                <a:solidFill>
                  <a:srgbClr val="00B0F0"/>
                </a:solidFill>
                <a:latin typeface="Franklin Gothic Demi Cond" panose="020B0706030402020204" pitchFamily="34" charset="0"/>
              </a:rPr>
              <a:t>False teaching</a:t>
            </a:r>
            <a:r>
              <a:rPr lang="en-US" sz="4000" dirty="0">
                <a:latin typeface="Franklin Gothic Demi Cond" panose="020B0706030402020204" pitchFamily="34" charset="0"/>
              </a:rPr>
              <a:t>, </a:t>
            </a:r>
            <a:r>
              <a:rPr lang="en-US" sz="4000" u="sng" dirty="0">
                <a:solidFill>
                  <a:srgbClr val="00B0F0"/>
                </a:solidFill>
                <a:latin typeface="Franklin Gothic Demi Cond" panose="020B0706030402020204" pitchFamily="34" charset="0"/>
              </a:rPr>
              <a:t>hypocrisy</a:t>
            </a:r>
            <a:r>
              <a:rPr lang="en-US" sz="4000" dirty="0">
                <a:latin typeface="Franklin Gothic Demi Cond" panose="020B0706030402020204" pitchFamily="34" charset="0"/>
              </a:rPr>
              <a:t>, and </a:t>
            </a:r>
            <a:r>
              <a:rPr lang="en-US" sz="4000" u="sng" dirty="0">
                <a:solidFill>
                  <a:srgbClr val="00B0F0"/>
                </a:solidFill>
                <a:latin typeface="Franklin Gothic Demi Cond" panose="020B0706030402020204" pitchFamily="34" charset="0"/>
              </a:rPr>
              <a:t>sinful habits </a:t>
            </a:r>
            <a:r>
              <a:rPr lang="en-US" sz="4000" dirty="0">
                <a:latin typeface="Franklin Gothic Demi Cond" panose="020B0706030402020204" pitchFamily="34" charset="0"/>
              </a:rPr>
              <a:t>are the primary ways to loose our identity in Christ.</a:t>
            </a:r>
          </a:p>
        </p:txBody>
      </p:sp>
    </p:spTree>
    <p:extLst>
      <p:ext uri="{BB962C8B-B14F-4D97-AF65-F5344CB8AC3E}">
        <p14:creationId xmlns:p14="http://schemas.microsoft.com/office/powerpoint/2010/main" val="2314419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0" y="114299"/>
            <a:ext cx="8458200" cy="656272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latin typeface="Franklin Gothic Demi Cond" panose="020B0706030402020204" pitchFamily="34" charset="0"/>
              </a:rPr>
              <a:t>Gen. 25:27-34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solidFill>
                  <a:srgbClr val="00B0F0"/>
                </a:solidFill>
                <a:latin typeface="Franklin Gothic Demi Cond" panose="020B0706030402020204" pitchFamily="34" charset="0"/>
              </a:rPr>
              <a:t>27</a:t>
            </a:r>
            <a:r>
              <a:rPr lang="en-US" sz="4000" dirty="0">
                <a:latin typeface="Franklin Gothic Demi Cond" panose="020B0706030402020204" pitchFamily="34" charset="0"/>
              </a:rPr>
              <a:t> As the boys grew up, Esau became a skillful hunter. He was an outdoorsman, but Jacob had a quiet temperament, preferring to stay at home. </a:t>
            </a:r>
            <a:r>
              <a:rPr lang="en-US" sz="4000" dirty="0">
                <a:solidFill>
                  <a:srgbClr val="00B0F0"/>
                </a:solidFill>
                <a:latin typeface="Franklin Gothic Demi Cond" panose="020B0706030402020204" pitchFamily="34" charset="0"/>
              </a:rPr>
              <a:t>28</a:t>
            </a:r>
            <a:r>
              <a:rPr lang="en-US" sz="4000" dirty="0">
                <a:latin typeface="Franklin Gothic Demi Cond" panose="020B0706030402020204" pitchFamily="34" charset="0"/>
              </a:rPr>
              <a:t> Isaac loved Esau because he enjoyed eating the wild game Esau brought home, but Rebekah loved Jacob. </a:t>
            </a:r>
            <a:r>
              <a:rPr lang="en-US" sz="4000" dirty="0">
                <a:solidFill>
                  <a:srgbClr val="00B0F0"/>
                </a:solidFill>
                <a:latin typeface="Franklin Gothic Demi Cond" panose="020B0706030402020204" pitchFamily="34" charset="0"/>
              </a:rPr>
              <a:t>29</a:t>
            </a:r>
            <a:r>
              <a:rPr lang="en-US" sz="4000" dirty="0">
                <a:latin typeface="Franklin Gothic Demi Cond" panose="020B0706030402020204" pitchFamily="34" charset="0"/>
              </a:rPr>
              <a:t> One day when Jacob was cooking some stew, Esau arrived home from the wilderness exhausted and hungry. </a:t>
            </a:r>
          </a:p>
        </p:txBody>
      </p:sp>
    </p:spTree>
    <p:extLst>
      <p:ext uri="{BB962C8B-B14F-4D97-AF65-F5344CB8AC3E}">
        <p14:creationId xmlns:p14="http://schemas.microsoft.com/office/powerpoint/2010/main" val="3562501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0" y="114300"/>
            <a:ext cx="8458200" cy="413385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B0F0"/>
                </a:solidFill>
                <a:latin typeface="Franklin Gothic Demi Cond" panose="020B0706030402020204" pitchFamily="34" charset="0"/>
              </a:rPr>
              <a:t>30</a:t>
            </a:r>
            <a:r>
              <a:rPr lang="en-US" sz="4000" dirty="0">
                <a:solidFill>
                  <a:prstClr val="white"/>
                </a:solidFill>
                <a:latin typeface="Franklin Gothic Demi Cond" panose="020B0706030402020204" pitchFamily="34" charset="0"/>
              </a:rPr>
              <a:t> Esau said to Jacob, “I’m starved! Give me some of that red stew!” (This is how Esau got his other name, Edom, which means “red.”) </a:t>
            </a:r>
            <a:r>
              <a:rPr lang="en-US" sz="4000" dirty="0">
                <a:solidFill>
                  <a:srgbClr val="00B0F0"/>
                </a:solidFill>
                <a:latin typeface="Franklin Gothic Demi Cond" panose="020B0706030402020204" pitchFamily="34" charset="0"/>
              </a:rPr>
              <a:t>31</a:t>
            </a:r>
            <a:r>
              <a:rPr lang="en-US" sz="4000" dirty="0">
                <a:solidFill>
                  <a:prstClr val="white"/>
                </a:solidFill>
                <a:latin typeface="Franklin Gothic Demi Cond" panose="020B0706030402020204" pitchFamily="34" charset="0"/>
              </a:rPr>
              <a:t> “All right,” Jacob replied, “but trade me your rights as the firstborn son.” </a:t>
            </a:r>
            <a:r>
              <a:rPr lang="en-US" sz="4000" dirty="0">
                <a:solidFill>
                  <a:srgbClr val="00B0F0"/>
                </a:solidFill>
                <a:latin typeface="Franklin Gothic Demi Cond" panose="020B0706030402020204" pitchFamily="34" charset="0"/>
              </a:rPr>
              <a:t>32</a:t>
            </a:r>
            <a:r>
              <a:rPr lang="en-US" sz="4000" dirty="0">
                <a:solidFill>
                  <a:prstClr val="white"/>
                </a:solidFill>
                <a:latin typeface="Franklin Gothic Demi Cond" panose="020B0706030402020204" pitchFamily="34" charset="0"/>
              </a:rPr>
              <a:t> “Look, I’m dying of starvation!” said Esau. “What good is my birthright to me now?” </a:t>
            </a:r>
            <a:r>
              <a:rPr lang="en-US" sz="4000" dirty="0">
                <a:solidFill>
                  <a:srgbClr val="00B0F0"/>
                </a:solidFill>
                <a:latin typeface="Franklin Gothic Demi Cond" panose="020B0706030402020204" pitchFamily="34" charset="0"/>
              </a:rPr>
              <a:t>33</a:t>
            </a:r>
            <a:r>
              <a:rPr lang="en-US" sz="4000" dirty="0">
                <a:solidFill>
                  <a:prstClr val="white"/>
                </a:solidFill>
                <a:latin typeface="Franklin Gothic Demi Cond" panose="020B0706030402020204" pitchFamily="34" charset="0"/>
              </a:rPr>
              <a:t> But Jacob said, “First you must swear that your birthright is mine.” So Esau swore an oath, thereby selling all his rights as the firstborn to his brother, Jacob. </a:t>
            </a:r>
            <a:endParaRPr lang="en-US" sz="4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43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0" y="114300"/>
            <a:ext cx="8458200" cy="413385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B0F0"/>
                </a:solidFill>
                <a:latin typeface="Franklin Gothic Demi Cond" panose="020B0706030402020204" pitchFamily="34" charset="0"/>
              </a:rPr>
              <a:t>34</a:t>
            </a:r>
            <a:r>
              <a:rPr lang="en-US" sz="4000" dirty="0">
                <a:solidFill>
                  <a:prstClr val="white"/>
                </a:solidFill>
                <a:latin typeface="Franklin Gothic Demi Cond" panose="020B0706030402020204" pitchFamily="34" charset="0"/>
              </a:rPr>
              <a:t> Then Jacob gave Esau some bread and lentil stew. Esau ate the meal, then got up and left. He showed contempt for his rights as the firstborn.</a:t>
            </a:r>
            <a:endParaRPr lang="en-US" sz="4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115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0" y="114300"/>
            <a:ext cx="8458200" cy="413385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Franklin Gothic Demi Cond" panose="020B0706030402020204" pitchFamily="34" charset="0"/>
              </a:rPr>
              <a:t>Anytime we </a:t>
            </a:r>
            <a:r>
              <a:rPr lang="en-US" sz="4000" u="sng" dirty="0">
                <a:solidFill>
                  <a:srgbClr val="00B0F0"/>
                </a:solidFill>
                <a:latin typeface="Franklin Gothic Demi Cond" panose="020B0706030402020204" pitchFamily="34" charset="0"/>
              </a:rPr>
              <a:t>chase</a:t>
            </a:r>
            <a:r>
              <a:rPr lang="en-US" sz="4000" dirty="0">
                <a:latin typeface="Franklin Gothic Demi Cond" panose="020B0706030402020204" pitchFamily="34" charset="0"/>
              </a:rPr>
              <a:t> after something other than Jesus we hold our identity in Christ as worthless.</a:t>
            </a:r>
          </a:p>
        </p:txBody>
      </p:sp>
    </p:spTree>
    <p:extLst>
      <p:ext uri="{BB962C8B-B14F-4D97-AF65-F5344CB8AC3E}">
        <p14:creationId xmlns:p14="http://schemas.microsoft.com/office/powerpoint/2010/main" val="2981524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0" y="114300"/>
            <a:ext cx="8458200" cy="413385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Franklin Gothic Demi Cond" panose="020B0706030402020204" pitchFamily="34" charset="0"/>
              </a:rPr>
              <a:t>To have victory in this world our minds must be </a:t>
            </a:r>
            <a:r>
              <a:rPr lang="en-US" sz="4000" u="sng" dirty="0">
                <a:solidFill>
                  <a:srgbClr val="00B0F0"/>
                </a:solidFill>
                <a:latin typeface="Franklin Gothic Demi Cond" panose="020B0706030402020204" pitchFamily="34" charset="0"/>
              </a:rPr>
              <a:t>set</a:t>
            </a:r>
            <a:r>
              <a:rPr lang="en-US" sz="4000" dirty="0">
                <a:latin typeface="Franklin Gothic Demi Cond" panose="020B0706030402020204" pitchFamily="34" charset="0"/>
              </a:rPr>
              <a:t> on heavenly things of the Spirit so as to transform our minds.</a:t>
            </a:r>
          </a:p>
        </p:txBody>
      </p:sp>
    </p:spTree>
    <p:extLst>
      <p:ext uri="{BB962C8B-B14F-4D97-AF65-F5344CB8AC3E}">
        <p14:creationId xmlns:p14="http://schemas.microsoft.com/office/powerpoint/2010/main" val="1737184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0" y="114300"/>
            <a:ext cx="8458200" cy="413385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Franklin Gothic Demi Cond" panose="020B0706030402020204" pitchFamily="34" charset="0"/>
              </a:rPr>
              <a:t>Hebrews reminds us without faith it is impossible to please God so when He reveals something He expects us to </a:t>
            </a:r>
            <a:r>
              <a:rPr lang="en-US" sz="4000" u="sng" dirty="0">
                <a:solidFill>
                  <a:srgbClr val="00B0F0"/>
                </a:solidFill>
                <a:latin typeface="Franklin Gothic Demi Cond" panose="020B0706030402020204" pitchFamily="34" charset="0"/>
              </a:rPr>
              <a:t>believe</a:t>
            </a:r>
            <a:r>
              <a:rPr lang="en-US" sz="4000" dirty="0">
                <a:latin typeface="Franklin Gothic Demi Cond" panose="020B0706030402020204" pitchFamily="34" charset="0"/>
              </a:rPr>
              <a:t> it.</a:t>
            </a:r>
          </a:p>
        </p:txBody>
      </p:sp>
    </p:spTree>
    <p:extLst>
      <p:ext uri="{BB962C8B-B14F-4D97-AF65-F5344CB8AC3E}">
        <p14:creationId xmlns:p14="http://schemas.microsoft.com/office/powerpoint/2010/main" val="2772845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358</Words>
  <Application>Microsoft Office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Franklin Gothic Demi Cond</vt:lpstr>
      <vt:lpstr>Franklin Gothic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Olson</dc:creator>
  <cp:lastModifiedBy>Rachel O</cp:lastModifiedBy>
  <cp:revision>3</cp:revision>
  <dcterms:created xsi:type="dcterms:W3CDTF">2018-01-24T23:16:27Z</dcterms:created>
  <dcterms:modified xsi:type="dcterms:W3CDTF">2018-02-18T15:33:13Z</dcterms:modified>
</cp:coreProperties>
</file>