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7" r:id="rId3"/>
    <p:sldId id="256" r:id="rId4"/>
    <p:sldId id="258" r:id="rId5"/>
    <p:sldId id="259" r:id="rId6"/>
    <p:sldId id="260" r:id="rId7"/>
    <p:sldId id="261" r:id="rId8"/>
    <p:sldId id="262" r:id="rId9"/>
    <p:sldId id="263" r:id="rId10"/>
    <p:sldId id="264" r:id="rId11"/>
    <p:sldId id="265"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2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382DE4-BAC6-434A-B26B-908784C62544}"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350714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82DE4-BAC6-434A-B26B-908784C62544}"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142112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82DE4-BAC6-434A-B26B-908784C62544}"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92323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382DE4-BAC6-434A-B26B-908784C62544}"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277423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382DE4-BAC6-434A-B26B-908784C62544}"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416211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382DE4-BAC6-434A-B26B-908784C62544}"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29446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382DE4-BAC6-434A-B26B-908784C62544}" type="datetimeFigureOut">
              <a:rPr lang="en-US" smtClean="0"/>
              <a:t>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232705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382DE4-BAC6-434A-B26B-908784C62544}" type="datetimeFigureOut">
              <a:rPr lang="en-US" smtClean="0"/>
              <a:t>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83357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82DE4-BAC6-434A-B26B-908784C62544}" type="datetimeFigureOut">
              <a:rPr lang="en-US" smtClean="0"/>
              <a:t>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33994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382DE4-BAC6-434A-B26B-908784C62544}"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22802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382DE4-BAC6-434A-B26B-908784C62544}"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2523-73B2-4E87-BB4A-1C3F9BDCD82A}" type="slidenum">
              <a:rPr lang="en-US" smtClean="0"/>
              <a:t>‹#›</a:t>
            </a:fld>
            <a:endParaRPr lang="en-US"/>
          </a:p>
        </p:txBody>
      </p:sp>
    </p:spTree>
    <p:extLst>
      <p:ext uri="{BB962C8B-B14F-4D97-AF65-F5344CB8AC3E}">
        <p14:creationId xmlns:p14="http://schemas.microsoft.com/office/powerpoint/2010/main" val="85008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82DE4-BAC6-434A-B26B-908784C62544}" type="datetimeFigureOut">
              <a:rPr lang="en-US" smtClean="0"/>
              <a:t>2/11/2018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32523-73B2-4E87-BB4A-1C3F9BDCD82A}" type="slidenum">
              <a:rPr lang="en-US" smtClean="0"/>
              <a:t>‹#›</a:t>
            </a:fld>
            <a:endParaRPr lang="en-US"/>
          </a:p>
        </p:txBody>
      </p:sp>
    </p:spTree>
    <p:extLst>
      <p:ext uri="{BB962C8B-B14F-4D97-AF65-F5344CB8AC3E}">
        <p14:creationId xmlns:p14="http://schemas.microsoft.com/office/powerpoint/2010/main" val="15103178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64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37916FA-A6E0-4082-B8D9-BEB676A8F88D}"/>
              </a:ext>
            </a:extLst>
          </p:cNvPr>
          <p:cNvGraphicFramePr>
            <a:graphicFrameLocks noGrp="1"/>
          </p:cNvGraphicFramePr>
          <p:nvPr>
            <p:extLst>
              <p:ext uri="{D42A27DB-BD31-4B8C-83A1-F6EECF244321}">
                <p14:modId xmlns:p14="http://schemas.microsoft.com/office/powerpoint/2010/main" val="4293343589"/>
              </p:ext>
            </p:extLst>
          </p:nvPr>
        </p:nvGraphicFramePr>
        <p:xfrm>
          <a:off x="3336022" y="1380222"/>
          <a:ext cx="6096000" cy="3139440"/>
        </p:xfrm>
        <a:graphic>
          <a:graphicData uri="http://schemas.openxmlformats.org/drawingml/2006/table">
            <a:tbl>
              <a:tblPr firstRow="1" bandRow="1">
                <a:tableStyleId>{5C22544A-7EE6-4342-B048-85BDC9FD1C3A}</a:tableStyleId>
              </a:tblPr>
              <a:tblGrid>
                <a:gridCol w="346745">
                  <a:extLst>
                    <a:ext uri="{9D8B030D-6E8A-4147-A177-3AD203B41FA5}">
                      <a16:colId xmlns:a16="http://schemas.microsoft.com/office/drawing/2014/main" val="2531580227"/>
                    </a:ext>
                  </a:extLst>
                </a:gridCol>
                <a:gridCol w="5749255">
                  <a:extLst>
                    <a:ext uri="{9D8B030D-6E8A-4147-A177-3AD203B41FA5}">
                      <a16:colId xmlns:a16="http://schemas.microsoft.com/office/drawing/2014/main" val="1494852543"/>
                    </a:ext>
                  </a:extLst>
                </a:gridCol>
              </a:tblGrid>
              <a:tr h="370840">
                <a:tc>
                  <a:txBody>
                    <a:bodyPr/>
                    <a:lstStyle/>
                    <a:p>
                      <a:pPr algn="ctr"/>
                      <a:r>
                        <a:rPr lang="en-US" sz="4000" dirty="0">
                          <a:latin typeface="Franklin Gothic Demi Cond" panose="020B0706030402020204" pitchFamily="34" charset="0"/>
                        </a:rPr>
                        <a:t>G</a:t>
                      </a:r>
                    </a:p>
                    <a:p>
                      <a:pPr algn="ctr"/>
                      <a:r>
                        <a:rPr lang="en-US" sz="4000" dirty="0">
                          <a:latin typeface="Franklin Gothic Demi Cond" panose="020B0706030402020204" pitchFamily="34" charset="0"/>
                        </a:rPr>
                        <a:t>U</a:t>
                      </a:r>
                    </a:p>
                    <a:p>
                      <a:pPr algn="ctr"/>
                      <a:r>
                        <a:rPr lang="en-US" sz="4000" dirty="0">
                          <a:latin typeface="Franklin Gothic Demi Cond" panose="020B0706030402020204" pitchFamily="34" charset="0"/>
                        </a:rPr>
                        <a:t>I</a:t>
                      </a:r>
                    </a:p>
                    <a:p>
                      <a:pPr algn="ctr"/>
                      <a:r>
                        <a:rPr lang="en-US" sz="4000" dirty="0">
                          <a:latin typeface="Franklin Gothic Demi Cond" panose="020B0706030402020204" pitchFamily="34" charset="0"/>
                        </a:rPr>
                        <a:t>L</a:t>
                      </a:r>
                    </a:p>
                    <a:p>
                      <a:pPr algn="ctr"/>
                      <a:r>
                        <a:rPr lang="en-US" sz="4000" dirty="0">
                          <a:latin typeface="Franklin Gothic Demi Cond" panose="020B0706030402020204" pitchFamily="34" charset="0"/>
                        </a:rPr>
                        <a:t>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4000" dirty="0">
                          <a:latin typeface="Franklin Gothic Demi Cond" panose="020B0706030402020204" pitchFamily="34" charset="0"/>
                        </a:rPr>
                        <a:t>od’s</a:t>
                      </a:r>
                    </a:p>
                    <a:p>
                      <a:r>
                        <a:rPr lang="en-US" sz="4000" dirty="0" err="1">
                          <a:latin typeface="Franklin Gothic Demi Cond" panose="020B0706030402020204" pitchFamily="34" charset="0"/>
                        </a:rPr>
                        <a:t>nique</a:t>
                      </a:r>
                      <a:endParaRPr lang="en-US" sz="4000" dirty="0">
                        <a:latin typeface="Franklin Gothic Demi Cond" panose="020B0706030402020204" pitchFamily="34" charset="0"/>
                      </a:endParaRPr>
                    </a:p>
                    <a:p>
                      <a:r>
                        <a:rPr lang="en-US" sz="4000" dirty="0" err="1">
                          <a:latin typeface="Franklin Gothic Demi Cond" panose="020B0706030402020204" pitchFamily="34" charset="0"/>
                        </a:rPr>
                        <a:t>ntentional</a:t>
                      </a:r>
                      <a:endParaRPr lang="en-US" sz="4000" dirty="0">
                        <a:latin typeface="Franklin Gothic Demi Cond" panose="020B0706030402020204" pitchFamily="34" charset="0"/>
                      </a:endParaRPr>
                    </a:p>
                    <a:p>
                      <a:r>
                        <a:rPr lang="en-US" sz="4000" dirty="0" err="1">
                          <a:latin typeface="Franklin Gothic Demi Cond" panose="020B0706030402020204" pitchFamily="34" charset="0"/>
                        </a:rPr>
                        <a:t>oving</a:t>
                      </a:r>
                      <a:endParaRPr lang="en-US" sz="4000" dirty="0">
                        <a:latin typeface="Franklin Gothic Demi Cond" panose="020B0706030402020204" pitchFamily="34" charset="0"/>
                      </a:endParaRPr>
                    </a:p>
                    <a:p>
                      <a:r>
                        <a:rPr lang="en-US" sz="4000" dirty="0" err="1">
                          <a:latin typeface="Franklin Gothic Demi Cond" panose="020B0706030402020204" pitchFamily="34" charset="0"/>
                        </a:rPr>
                        <a:t>reatment</a:t>
                      </a:r>
                      <a:endParaRPr lang="en-US" sz="4000" dirty="0">
                        <a:latin typeface="Franklin Gothic Demi Cond" panose="020B07060304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0472085"/>
                  </a:ext>
                </a:extLst>
              </a:tr>
            </a:tbl>
          </a:graphicData>
        </a:graphic>
      </p:graphicFrame>
    </p:spTree>
    <p:extLst>
      <p:ext uri="{BB962C8B-B14F-4D97-AF65-F5344CB8AC3E}">
        <p14:creationId xmlns:p14="http://schemas.microsoft.com/office/powerpoint/2010/main" val="822400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B467C8F-8415-48D4-B703-61F49BECDA9C}"/>
              </a:ext>
            </a:extLst>
          </p:cNvPr>
          <p:cNvGraphicFramePr>
            <a:graphicFrameLocks noGrp="1"/>
          </p:cNvGraphicFramePr>
          <p:nvPr>
            <p:extLst>
              <p:ext uri="{D42A27DB-BD31-4B8C-83A1-F6EECF244321}">
                <p14:modId xmlns:p14="http://schemas.microsoft.com/office/powerpoint/2010/main" val="3715385533"/>
              </p:ext>
            </p:extLst>
          </p:nvPr>
        </p:nvGraphicFramePr>
        <p:xfrm>
          <a:off x="3336022" y="1380222"/>
          <a:ext cx="6096000" cy="3139440"/>
        </p:xfrm>
        <a:graphic>
          <a:graphicData uri="http://schemas.openxmlformats.org/drawingml/2006/table">
            <a:tbl>
              <a:tblPr firstRow="1" bandRow="1">
                <a:tableStyleId>{5C22544A-7EE6-4342-B048-85BDC9FD1C3A}</a:tableStyleId>
              </a:tblPr>
              <a:tblGrid>
                <a:gridCol w="346745">
                  <a:extLst>
                    <a:ext uri="{9D8B030D-6E8A-4147-A177-3AD203B41FA5}">
                      <a16:colId xmlns:a16="http://schemas.microsoft.com/office/drawing/2014/main" val="2531580227"/>
                    </a:ext>
                  </a:extLst>
                </a:gridCol>
                <a:gridCol w="5749255">
                  <a:extLst>
                    <a:ext uri="{9D8B030D-6E8A-4147-A177-3AD203B41FA5}">
                      <a16:colId xmlns:a16="http://schemas.microsoft.com/office/drawing/2014/main" val="1494852543"/>
                    </a:ext>
                  </a:extLst>
                </a:gridCol>
              </a:tblGrid>
              <a:tr h="370840">
                <a:tc>
                  <a:txBody>
                    <a:bodyPr/>
                    <a:lstStyle/>
                    <a:p>
                      <a:pPr algn="ctr"/>
                      <a:r>
                        <a:rPr lang="en-US" sz="4000" dirty="0">
                          <a:latin typeface="Franklin Gothic Demi Cond" panose="020B0706030402020204" pitchFamily="34" charset="0"/>
                        </a:rPr>
                        <a:t>G</a:t>
                      </a:r>
                    </a:p>
                    <a:p>
                      <a:pPr algn="ctr"/>
                      <a:r>
                        <a:rPr lang="en-US" sz="4000" dirty="0">
                          <a:latin typeface="Franklin Gothic Demi Cond" panose="020B0706030402020204" pitchFamily="34" charset="0"/>
                        </a:rPr>
                        <a:t>U</a:t>
                      </a:r>
                    </a:p>
                    <a:p>
                      <a:pPr algn="ctr"/>
                      <a:r>
                        <a:rPr lang="en-US" sz="4000" dirty="0">
                          <a:latin typeface="Franklin Gothic Demi Cond" panose="020B0706030402020204" pitchFamily="34" charset="0"/>
                        </a:rPr>
                        <a:t>I</a:t>
                      </a:r>
                    </a:p>
                    <a:p>
                      <a:pPr algn="ctr"/>
                      <a:r>
                        <a:rPr lang="en-US" sz="4000" dirty="0">
                          <a:latin typeface="Franklin Gothic Demi Cond" panose="020B0706030402020204" pitchFamily="34" charset="0"/>
                        </a:rPr>
                        <a:t>L</a:t>
                      </a:r>
                    </a:p>
                    <a:p>
                      <a:pPr algn="ctr"/>
                      <a:r>
                        <a:rPr lang="en-US" sz="4000" dirty="0">
                          <a:latin typeface="Franklin Gothic Demi Cond" panose="020B0706030402020204" pitchFamily="34" charset="0"/>
                        </a:rPr>
                        <a:t>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4000" dirty="0" err="1">
                          <a:latin typeface="Franklin Gothic Demi Cond" panose="020B0706030402020204" pitchFamily="34" charset="0"/>
                        </a:rPr>
                        <a:t>rief</a:t>
                      </a:r>
                      <a:endParaRPr lang="en-US" sz="4000" dirty="0">
                        <a:latin typeface="Franklin Gothic Demi Cond" panose="020B0706030402020204" pitchFamily="34" charset="0"/>
                      </a:endParaRPr>
                    </a:p>
                    <a:p>
                      <a:r>
                        <a:rPr lang="en-US" sz="4000" dirty="0" err="1">
                          <a:latin typeface="Franklin Gothic Demi Cond" panose="020B0706030402020204" pitchFamily="34" charset="0"/>
                        </a:rPr>
                        <a:t>nited</a:t>
                      </a:r>
                      <a:endParaRPr lang="en-US" sz="4000" dirty="0">
                        <a:latin typeface="Franklin Gothic Demi Cond" panose="020B0706030402020204" pitchFamily="34" charset="0"/>
                      </a:endParaRPr>
                    </a:p>
                    <a:p>
                      <a:r>
                        <a:rPr lang="en-US" sz="4000" dirty="0">
                          <a:latin typeface="Franklin Gothic Demi Cond" panose="020B0706030402020204" pitchFamily="34" charset="0"/>
                        </a:rPr>
                        <a:t>n</a:t>
                      </a:r>
                    </a:p>
                    <a:p>
                      <a:r>
                        <a:rPr lang="en-US" sz="4000" dirty="0" err="1">
                          <a:latin typeface="Franklin Gothic Demi Cond" panose="020B0706030402020204" pitchFamily="34" charset="0"/>
                        </a:rPr>
                        <a:t>ifelong</a:t>
                      </a:r>
                      <a:endParaRPr lang="en-US" sz="4000" dirty="0">
                        <a:latin typeface="Franklin Gothic Demi Cond" panose="020B0706030402020204" pitchFamily="34" charset="0"/>
                      </a:endParaRPr>
                    </a:p>
                    <a:p>
                      <a:r>
                        <a:rPr lang="en-US" sz="4000" dirty="0" err="1">
                          <a:latin typeface="Franklin Gothic Demi Cond" panose="020B0706030402020204" pitchFamily="34" charset="0"/>
                        </a:rPr>
                        <a:t>orment</a:t>
                      </a:r>
                      <a:endParaRPr lang="en-US" sz="4000" dirty="0">
                        <a:latin typeface="Franklin Gothic Demi Cond" panose="020B07060304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0472085"/>
                  </a:ext>
                </a:extLst>
              </a:tr>
            </a:tbl>
          </a:graphicData>
        </a:graphic>
      </p:graphicFrame>
    </p:spTree>
    <p:extLst>
      <p:ext uri="{BB962C8B-B14F-4D97-AF65-F5344CB8AC3E}">
        <p14:creationId xmlns:p14="http://schemas.microsoft.com/office/powerpoint/2010/main" val="270521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Guilt left unaddressed leads to shame, the feeling we are </a:t>
            </a:r>
            <a:r>
              <a:rPr lang="en-US" sz="4000" u="sng" dirty="0">
                <a:latin typeface="Franklin Gothic Demi Cond" panose="020B0706030402020204" pitchFamily="34" charset="0"/>
              </a:rPr>
              <a:t>unworthy</a:t>
            </a:r>
            <a:r>
              <a:rPr lang="en-US" sz="4000" dirty="0">
                <a:latin typeface="Franklin Gothic Demi Cond" panose="020B0706030402020204" pitchFamily="34" charset="0"/>
              </a:rPr>
              <a:t> of God’s love or He is unable to heal us completely. </a:t>
            </a:r>
          </a:p>
        </p:txBody>
      </p:sp>
    </p:spTree>
    <p:extLst>
      <p:ext uri="{BB962C8B-B14F-4D97-AF65-F5344CB8AC3E}">
        <p14:creationId xmlns:p14="http://schemas.microsoft.com/office/powerpoint/2010/main" val="224825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As followers of Christ, we must </a:t>
            </a:r>
            <a:r>
              <a:rPr lang="en-US" sz="4000" u="sng" dirty="0">
                <a:latin typeface="Franklin Gothic Demi Cond" panose="020B0706030402020204" pitchFamily="34" charset="0"/>
              </a:rPr>
              <a:t>believe</a:t>
            </a:r>
            <a:r>
              <a:rPr lang="en-US" sz="4000" dirty="0">
                <a:latin typeface="Franklin Gothic Demi Cond" panose="020B0706030402020204" pitchFamily="34" charset="0"/>
              </a:rPr>
              <a:t> in His truth and the promise that when we come clean with God we enter freedom. </a:t>
            </a:r>
          </a:p>
        </p:txBody>
      </p:sp>
    </p:spTree>
    <p:extLst>
      <p:ext uri="{BB962C8B-B14F-4D97-AF65-F5344CB8AC3E}">
        <p14:creationId xmlns:p14="http://schemas.microsoft.com/office/powerpoint/2010/main" val="3880608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To live in freedom from our past we must realize to be saved and set free is a gift, but </a:t>
            </a:r>
            <a:r>
              <a:rPr lang="en-US" sz="4000" u="sng" dirty="0">
                <a:latin typeface="Franklin Gothic Demi Cond" panose="020B0706030402020204" pitchFamily="34" charset="0"/>
              </a:rPr>
              <a:t>walking</a:t>
            </a:r>
            <a:r>
              <a:rPr lang="en-US" sz="4000" dirty="0">
                <a:latin typeface="Franklin Gothic Demi Cond" panose="020B0706030402020204" pitchFamily="34" charset="0"/>
              </a:rPr>
              <a:t> free is a choice. </a:t>
            </a:r>
          </a:p>
        </p:txBody>
      </p:sp>
    </p:spTree>
    <p:extLst>
      <p:ext uri="{BB962C8B-B14F-4D97-AF65-F5344CB8AC3E}">
        <p14:creationId xmlns:p14="http://schemas.microsoft.com/office/powerpoint/2010/main" val="3754043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We have to live in freedom by </a:t>
            </a:r>
            <a:r>
              <a:rPr lang="en-US" sz="4000" u="sng" dirty="0">
                <a:latin typeface="Franklin Gothic Demi Cond" panose="020B0706030402020204" pitchFamily="34" charset="0"/>
              </a:rPr>
              <a:t>trusting</a:t>
            </a:r>
            <a:r>
              <a:rPr lang="en-US" sz="4000" dirty="0">
                <a:latin typeface="Franklin Gothic Demi Cond" panose="020B0706030402020204" pitchFamily="34" charset="0"/>
              </a:rPr>
              <a:t> His freedom is true and by faith living out that truth in all we think and do. </a:t>
            </a:r>
          </a:p>
        </p:txBody>
      </p:sp>
    </p:spTree>
    <p:extLst>
      <p:ext uri="{BB962C8B-B14F-4D97-AF65-F5344CB8AC3E}">
        <p14:creationId xmlns:p14="http://schemas.microsoft.com/office/powerpoint/2010/main" val="3830821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To walk by faith in freedom means to live in </a:t>
            </a:r>
            <a:r>
              <a:rPr lang="en-US" sz="4000" u="sng" dirty="0">
                <a:latin typeface="Franklin Gothic Demi Cond" panose="020B0706030402020204" pitchFamily="34" charset="0"/>
              </a:rPr>
              <a:t>obedience</a:t>
            </a:r>
            <a:r>
              <a:rPr lang="en-US" sz="4000" dirty="0">
                <a:latin typeface="Franklin Gothic Demi Cond" panose="020B0706030402020204" pitchFamily="34" charset="0"/>
              </a:rPr>
              <a:t> to Him. </a:t>
            </a:r>
          </a:p>
        </p:txBody>
      </p:sp>
    </p:spTree>
    <p:extLst>
      <p:ext uri="{BB962C8B-B14F-4D97-AF65-F5344CB8AC3E}">
        <p14:creationId xmlns:p14="http://schemas.microsoft.com/office/powerpoint/2010/main" val="262190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Psalm 51 </a:t>
            </a:r>
          </a:p>
          <a:p>
            <a:r>
              <a:rPr lang="en-US" sz="4000" dirty="0">
                <a:latin typeface="Franklin Gothic Demi Cond" panose="020B0706030402020204" pitchFamily="34" charset="0"/>
              </a:rPr>
              <a:t>1 Have mercy on me, O God, because of your unfailing love. Because of your great compassion, blot out the stain of my sins. 2 Wash me clean from my guilt. Purify me from my sin. 3 For I recognize my rebellion; it haunts me day and night. 4 Against you, and you alone, have I </a:t>
            </a:r>
            <a:r>
              <a:rPr lang="en-US" sz="4000" dirty="0" err="1">
                <a:latin typeface="Franklin Gothic Demi Cond" panose="020B0706030402020204" pitchFamily="34" charset="0"/>
              </a:rPr>
              <a:t>sinned;I</a:t>
            </a:r>
            <a:r>
              <a:rPr lang="en-US" sz="4000" dirty="0">
                <a:latin typeface="Franklin Gothic Demi Cond" panose="020B0706030402020204" pitchFamily="34" charset="0"/>
              </a:rPr>
              <a:t> have done what is evil in your sight. You will be proved right in what you say, and your judgment against me is just. </a:t>
            </a:r>
          </a:p>
        </p:txBody>
      </p:sp>
    </p:spTree>
    <p:extLst>
      <p:ext uri="{BB962C8B-B14F-4D97-AF65-F5344CB8AC3E}">
        <p14:creationId xmlns:p14="http://schemas.microsoft.com/office/powerpoint/2010/main" val="421960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5 For I was born a sinner—yes, from the moment my mother conceived me. 6 But you desire honesty from the womb, teaching me wisdom even there. 7 Purify me from my sins, and I will be clean; wash me, and I will be whiter than snow. 8 Oh, give me back my joy again; you have broken me—now let me rejoice. 9 Don’t keep looking at my sins. Remove the stain of my guilt. 10 Create in me a clean heart, O </a:t>
            </a:r>
            <a:r>
              <a:rPr lang="en-US" sz="4000" dirty="0" err="1">
                <a:latin typeface="Franklin Gothic Demi Cond" panose="020B0706030402020204" pitchFamily="34" charset="0"/>
              </a:rPr>
              <a:t>God.Renew</a:t>
            </a:r>
            <a:r>
              <a:rPr lang="en-US" sz="4000" dirty="0">
                <a:latin typeface="Franklin Gothic Demi Cond" panose="020B0706030402020204" pitchFamily="34" charset="0"/>
              </a:rPr>
              <a:t> a loyal spirit within me. </a:t>
            </a:r>
            <a:endParaRPr lang="en-US" sz="4000" dirty="0">
              <a:latin typeface="Franklin Gothic Medium" panose="020B0603020102020204" pitchFamily="34" charset="0"/>
            </a:endParaRPr>
          </a:p>
        </p:txBody>
      </p:sp>
    </p:spTree>
    <p:extLst>
      <p:ext uri="{BB962C8B-B14F-4D97-AF65-F5344CB8AC3E}">
        <p14:creationId xmlns:p14="http://schemas.microsoft.com/office/powerpoint/2010/main" val="106695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114300"/>
            <a:ext cx="8458200" cy="4619625"/>
          </a:xfrm>
        </p:spPr>
        <p:txBody>
          <a:bodyPr>
            <a:noAutofit/>
          </a:bodyPr>
          <a:lstStyle/>
          <a:p>
            <a:r>
              <a:rPr lang="en-US" sz="4000" dirty="0">
                <a:latin typeface="Franklin Gothic Demi Cond" panose="020B0706030402020204" pitchFamily="34" charset="0"/>
              </a:rPr>
              <a:t>11 Do not banish me from your presence, and don’t take your Holy Spirit from me. 12 Restore to me the joy of your salvation, and make me willing to obey you. 13 Then I will teach your ways to rebels, and they will return to you.</a:t>
            </a:r>
            <a:endParaRPr lang="en-US" sz="4000" dirty="0">
              <a:latin typeface="Franklin Gothic Medium" panose="020B0603020102020204" pitchFamily="34" charset="0"/>
            </a:endParaRPr>
          </a:p>
        </p:txBody>
      </p:sp>
    </p:spTree>
    <p:extLst>
      <p:ext uri="{BB962C8B-B14F-4D97-AF65-F5344CB8AC3E}">
        <p14:creationId xmlns:p14="http://schemas.microsoft.com/office/powerpoint/2010/main" val="62471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A biblical truth in this passage demonstrates that inner </a:t>
            </a:r>
            <a:r>
              <a:rPr lang="en-US" sz="4000" u="sng" dirty="0">
                <a:latin typeface="Franklin Gothic Demi Cond" panose="020B0706030402020204" pitchFamily="34" charset="0"/>
              </a:rPr>
              <a:t>peace</a:t>
            </a:r>
            <a:r>
              <a:rPr lang="en-US" sz="4000" dirty="0">
                <a:latin typeface="Franklin Gothic Demi Cond" panose="020B0706030402020204" pitchFamily="34" charset="0"/>
              </a:rPr>
              <a:t> cannot coexist with secret sin.</a:t>
            </a:r>
          </a:p>
        </p:txBody>
      </p:sp>
    </p:spTree>
    <p:extLst>
      <p:ext uri="{BB962C8B-B14F-4D97-AF65-F5344CB8AC3E}">
        <p14:creationId xmlns:p14="http://schemas.microsoft.com/office/powerpoint/2010/main" val="84770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8 Oh, give me back my joy again; you have broken me—now let me rejoice.</a:t>
            </a:r>
          </a:p>
        </p:txBody>
      </p:sp>
    </p:spTree>
    <p:extLst>
      <p:ext uri="{BB962C8B-B14F-4D97-AF65-F5344CB8AC3E}">
        <p14:creationId xmlns:p14="http://schemas.microsoft.com/office/powerpoint/2010/main" val="367036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David understood our </a:t>
            </a:r>
            <a:r>
              <a:rPr lang="en-US" sz="4000" u="sng" dirty="0">
                <a:latin typeface="Franklin Gothic Demi Cond" panose="020B0706030402020204" pitchFamily="34" charset="0"/>
              </a:rPr>
              <a:t>joy</a:t>
            </a:r>
            <a:r>
              <a:rPr lang="en-US" sz="4000" dirty="0">
                <a:latin typeface="Franklin Gothic Demi Cond" panose="020B0706030402020204" pitchFamily="34" charset="0"/>
              </a:rPr>
              <a:t> and </a:t>
            </a:r>
            <a:r>
              <a:rPr lang="en-US" sz="4000" u="sng" dirty="0">
                <a:latin typeface="Franklin Gothic Demi Cond" panose="020B0706030402020204" pitchFamily="34" charset="0"/>
              </a:rPr>
              <a:t>freedom</a:t>
            </a:r>
            <a:r>
              <a:rPr lang="en-US" sz="4000" dirty="0">
                <a:latin typeface="Franklin Gothic Demi Cond" panose="020B0706030402020204" pitchFamily="34" charset="0"/>
              </a:rPr>
              <a:t> only comes from God through the confession of our sin.</a:t>
            </a:r>
          </a:p>
        </p:txBody>
      </p:sp>
    </p:spTree>
    <p:extLst>
      <p:ext uri="{BB962C8B-B14F-4D97-AF65-F5344CB8AC3E}">
        <p14:creationId xmlns:p14="http://schemas.microsoft.com/office/powerpoint/2010/main" val="2063541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To be free of past guilt first we must </a:t>
            </a:r>
            <a:r>
              <a:rPr lang="en-US" sz="4000" u="sng" dirty="0">
                <a:latin typeface="Franklin Gothic Demi Cond" panose="020B0706030402020204" pitchFamily="34" charset="0"/>
              </a:rPr>
              <a:t>confess</a:t>
            </a:r>
            <a:r>
              <a:rPr lang="en-US" sz="4000" dirty="0">
                <a:latin typeface="Franklin Gothic Demi Cond" panose="020B0706030402020204" pitchFamily="34" charset="0"/>
              </a:rPr>
              <a:t> our sin and let go of our past pains to God.</a:t>
            </a:r>
          </a:p>
        </p:txBody>
      </p:sp>
    </p:spTree>
    <p:extLst>
      <p:ext uri="{BB962C8B-B14F-4D97-AF65-F5344CB8AC3E}">
        <p14:creationId xmlns:p14="http://schemas.microsoft.com/office/powerpoint/2010/main" val="144567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75" y="266700"/>
            <a:ext cx="8458200" cy="4619625"/>
          </a:xfrm>
        </p:spPr>
        <p:txBody>
          <a:bodyPr>
            <a:noAutofit/>
          </a:bodyPr>
          <a:lstStyle/>
          <a:p>
            <a:r>
              <a:rPr lang="en-US" sz="4000" dirty="0">
                <a:latin typeface="Franklin Gothic Demi Cond" panose="020B0706030402020204" pitchFamily="34" charset="0"/>
              </a:rPr>
              <a:t>One tool that God uses us to change our character and free us from bondage is </a:t>
            </a:r>
            <a:r>
              <a:rPr lang="en-US" sz="4000" u="sng" dirty="0">
                <a:latin typeface="Franklin Gothic Demi Cond" panose="020B0706030402020204" pitchFamily="34" charset="0"/>
              </a:rPr>
              <a:t>guilt</a:t>
            </a:r>
            <a:r>
              <a:rPr lang="en-US" sz="4000" dirty="0">
                <a:latin typeface="Franklin Gothic Demi Cond" panose="020B0706030402020204" pitchFamily="34" charset="0"/>
              </a:rPr>
              <a:t>.</a:t>
            </a:r>
          </a:p>
        </p:txBody>
      </p:sp>
    </p:spTree>
    <p:extLst>
      <p:ext uri="{BB962C8B-B14F-4D97-AF65-F5344CB8AC3E}">
        <p14:creationId xmlns:p14="http://schemas.microsoft.com/office/powerpoint/2010/main" val="11812773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491</Words>
  <Application>Microsoft Office PowerPoint</Application>
  <PresentationFormat>On-screen Show (4:3)</PresentationFormat>
  <Paragraphs>34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Franklin Gothic Demi Cond</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Olson</dc:creator>
  <cp:lastModifiedBy>Rachel O</cp:lastModifiedBy>
  <cp:revision>7</cp:revision>
  <dcterms:created xsi:type="dcterms:W3CDTF">2018-02-02T21:03:10Z</dcterms:created>
  <dcterms:modified xsi:type="dcterms:W3CDTF">2018-02-11T18:36:19Z</dcterms:modified>
</cp:coreProperties>
</file>